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0" r:id="rId4"/>
    <p:sldId id="266" r:id="rId5"/>
    <p:sldId id="259" r:id="rId6"/>
    <p:sldId id="260" r:id="rId7"/>
    <p:sldId id="269" r:id="rId8"/>
    <p:sldId id="268" r:id="rId9"/>
    <p:sldId id="262" r:id="rId10"/>
    <p:sldId id="267" r:id="rId11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rryl Croft (Energy Markets and Networks)" initials="D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D1F3FF"/>
    <a:srgbClr val="B3AA7E"/>
    <a:srgbClr val="AFEAFF"/>
    <a:srgbClr val="A7E8FF"/>
    <a:srgbClr val="7B7979"/>
    <a:srgbClr val="6DD9FF"/>
    <a:srgbClr val="00AEEF"/>
    <a:srgbClr val="61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16" autoAdjust="0"/>
    <p:restoredTop sz="98122" autoAdjust="0"/>
  </p:normalViewPr>
  <p:slideViewPr>
    <p:cSldViewPr>
      <p:cViewPr>
        <p:scale>
          <a:sx n="90" d="100"/>
          <a:sy n="90" d="100"/>
        </p:scale>
        <p:origin x="-138" y="-48"/>
      </p:cViewPr>
      <p:guideLst>
        <p:guide orient="horz" pos="164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4166F-3ABD-4496-8751-AD8115ECA21C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BC3CB-C88B-4ACE-87BB-74C8D4B92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272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A8159-AA9D-458F-BC56-D835B88FDCFA}" type="datetimeFigureOut">
              <a:rPr lang="en-GB" smtClean="0"/>
              <a:pPr/>
              <a:t>11/11/2013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4E4A4-53D5-43F1-A778-B073506DC65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281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3648" r="7840" b="7307"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ront com"/>
          <p:cNvPicPr>
            <a:picLocks noChangeAspect="1" noChangeArrowheads="1"/>
          </p:cNvPicPr>
          <p:nvPr userDrawn="1"/>
        </p:nvPicPr>
        <p:blipFill>
          <a:blip r:embed="rId13" cstate="print"/>
          <a:srcRect l="8195" t="3648" r="7840" b="77693"/>
          <a:stretch>
            <a:fillRect/>
          </a:stretch>
        </p:blipFill>
        <p:spPr bwMode="auto">
          <a:xfrm>
            <a:off x="0" y="0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2" y="1916112"/>
            <a:ext cx="8064376" cy="2160960"/>
          </a:xfrm>
        </p:spPr>
        <p:txBody>
          <a:bodyPr/>
          <a:lstStyle/>
          <a:p>
            <a:r>
              <a:rPr lang="en-GB" sz="3600" dirty="0" smtClean="0"/>
              <a:t>Offtaker of Last Resort Advisory Group</a:t>
            </a:r>
            <a:br>
              <a:rPr lang="en-GB" sz="36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200" dirty="0" smtClean="0"/>
              <a:t>Paper </a:t>
            </a:r>
            <a:r>
              <a:rPr lang="en-GB" sz="3200" dirty="0" smtClean="0"/>
              <a:t>2.01: </a:t>
            </a:r>
            <a:r>
              <a:rPr lang="en-GB" sz="3200" dirty="0" smtClean="0"/>
              <a:t>Scheme Review</a:t>
            </a:r>
            <a:endParaRPr lang="en-GB" sz="3200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00063" y="4077072"/>
            <a:ext cx="6624265" cy="74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 dirty="0" smtClean="0">
                <a:solidFill>
                  <a:schemeClr val="bg1"/>
                </a:solidFill>
              </a:rPr>
              <a:t>Adam Harper</a:t>
            </a:r>
          </a:p>
          <a:p>
            <a:pPr>
              <a:spcBef>
                <a:spcPct val="50000"/>
              </a:spcBef>
            </a:pPr>
            <a:r>
              <a:rPr lang="en-GB" sz="1700" dirty="0" smtClean="0">
                <a:solidFill>
                  <a:schemeClr val="bg1"/>
                </a:solidFill>
              </a:rPr>
              <a:t>16 October 2013</a:t>
            </a:r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67350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5400675" cy="576833"/>
          </a:xfrm>
        </p:spPr>
        <p:txBody>
          <a:bodyPr/>
          <a:lstStyle/>
          <a:p>
            <a:r>
              <a:rPr lang="en-GB" sz="2400" dirty="0" smtClean="0"/>
              <a:t>Key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27584" y="1700808"/>
            <a:ext cx="7488237" cy="44644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sz="1800" dirty="0"/>
              <a:t>Is the combination of annual updates and comprehensive review the right one</a:t>
            </a:r>
            <a:r>
              <a:rPr lang="en-GB" sz="1800" dirty="0" smtClean="0"/>
              <a:t>?</a:t>
            </a:r>
          </a:p>
          <a:p>
            <a:endParaRPr lang="en-GB" sz="1800" dirty="0"/>
          </a:p>
          <a:p>
            <a:pPr lvl="0"/>
            <a:r>
              <a:rPr lang="en-GB" sz="1800" dirty="0"/>
              <a:t>Does the proposed approach strike the correct balance between being clear about the intentions of the process whilst allowing sufficient flexibility in its implementation?</a:t>
            </a:r>
          </a:p>
          <a:p>
            <a:endParaRPr lang="en-GB" sz="1800" dirty="0" smtClean="0"/>
          </a:p>
          <a:p>
            <a:r>
              <a:rPr lang="en-GB" sz="1800" dirty="0" smtClean="0"/>
              <a:t>Does </a:t>
            </a:r>
            <a:r>
              <a:rPr lang="en-GB" sz="1800" dirty="0"/>
              <a:t>the group have any suggestions for data sources to inform scheme reviews?</a:t>
            </a:r>
          </a:p>
          <a:p>
            <a:pPr marL="342900" lvl="2" indent="-342900"/>
            <a:endParaRPr lang="en-GB" sz="18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6178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5400675" cy="504825"/>
          </a:xfrm>
        </p:spPr>
        <p:txBody>
          <a:bodyPr/>
          <a:lstStyle/>
          <a:p>
            <a:r>
              <a:rPr lang="en-GB" sz="2400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9592" y="1772816"/>
            <a:ext cx="7488237" cy="4032448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1800" dirty="0" smtClean="0"/>
              <a:t>The </a:t>
            </a:r>
            <a:r>
              <a:rPr lang="en-GB" sz="1800" dirty="0" err="1"/>
              <a:t>offtaker</a:t>
            </a:r>
            <a:r>
              <a:rPr lang="en-GB" sz="1800" dirty="0"/>
              <a:t> of last resort (OLR) mechanism is intended to be transitional, and only open to new generators until the market for bankable PPAs is sufficiently robust. </a:t>
            </a:r>
            <a:r>
              <a:rPr lang="en-GB" sz="18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GB" sz="1800" dirty="0" smtClean="0"/>
              <a:t>A </a:t>
            </a:r>
            <a:r>
              <a:rPr lang="en-GB" sz="1800" dirty="0"/>
              <a:t>periodic review process is therefore proposed to monitor conditions in the open market and the performance of the OLR </a:t>
            </a:r>
            <a:r>
              <a:rPr lang="en-GB" sz="1800" dirty="0" smtClean="0"/>
              <a:t>mechanism.</a:t>
            </a:r>
          </a:p>
          <a:p>
            <a:pPr>
              <a:spcAft>
                <a:spcPts val="600"/>
              </a:spcAft>
            </a:pPr>
            <a:r>
              <a:rPr lang="en-GB" sz="1800" dirty="0" smtClean="0"/>
              <a:t>A robust review process is essential for determining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whether the OLR is achieving its objectives; and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when it may be appropriate to close the scheme.</a:t>
            </a:r>
          </a:p>
          <a:p>
            <a:pPr>
              <a:spcAft>
                <a:spcPts val="600"/>
              </a:spcAft>
            </a:pPr>
            <a:r>
              <a:rPr lang="en-GB" sz="1800" b="1" dirty="0" smtClean="0"/>
              <a:t>Any </a:t>
            </a:r>
            <a:r>
              <a:rPr lang="en-GB" sz="1800" b="1" dirty="0"/>
              <a:t>changes </a:t>
            </a:r>
            <a:r>
              <a:rPr lang="en-GB" sz="1800" b="1" dirty="0" smtClean="0"/>
              <a:t>following a review would </a:t>
            </a:r>
            <a:r>
              <a:rPr lang="en-GB" sz="1800" b="1" dirty="0"/>
              <a:t>only apply to new generation</a:t>
            </a:r>
            <a:r>
              <a:rPr lang="en-GB" sz="1800" dirty="0"/>
              <a:t> </a:t>
            </a:r>
            <a:r>
              <a:rPr lang="en-GB" sz="1800" dirty="0" smtClean="0"/>
              <a:t>projects, </a:t>
            </a:r>
            <a:r>
              <a:rPr lang="en-GB" sz="1800" dirty="0"/>
              <a:t>with existing generators’ right of access to the mechanism and the terms of backstop PPAs grandfathered from the date on which their CfDs were signed</a:t>
            </a: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75400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5400675" cy="504825"/>
          </a:xfrm>
        </p:spPr>
        <p:txBody>
          <a:bodyPr/>
          <a:lstStyle/>
          <a:p>
            <a:r>
              <a:rPr lang="en-GB" sz="2400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9592" y="1772816"/>
            <a:ext cx="7488237" cy="403244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Outline of presentation:</a:t>
            </a:r>
          </a:p>
          <a:p>
            <a:r>
              <a:rPr lang="en-GB" sz="1800" dirty="0" smtClean="0"/>
              <a:t>Proposed assessment criteria</a:t>
            </a:r>
          </a:p>
          <a:p>
            <a:r>
              <a:rPr lang="en-GB" sz="1800" dirty="0" smtClean="0"/>
              <a:t>Potential options for scheme review</a:t>
            </a:r>
          </a:p>
          <a:p>
            <a:pPr lvl="1"/>
            <a:r>
              <a:rPr lang="en-GB" sz="1800" dirty="0" smtClean="0"/>
              <a:t>Time based removal trigger</a:t>
            </a:r>
          </a:p>
          <a:p>
            <a:pPr lvl="1"/>
            <a:r>
              <a:rPr lang="en-GB" sz="1800" dirty="0" smtClean="0"/>
              <a:t>Volume based removal trigger</a:t>
            </a:r>
          </a:p>
          <a:p>
            <a:pPr lvl="1"/>
            <a:r>
              <a:rPr lang="en-GB" sz="1800" dirty="0" smtClean="0"/>
              <a:t>Annual update + comprehensive review</a:t>
            </a:r>
          </a:p>
          <a:p>
            <a:r>
              <a:rPr lang="en-GB" sz="1800" dirty="0" smtClean="0"/>
              <a:t>Open to group for discussion of key questions</a:t>
            </a:r>
            <a:endParaRPr lang="en-GB" sz="18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8671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5400675" cy="504825"/>
          </a:xfrm>
        </p:spPr>
        <p:txBody>
          <a:bodyPr/>
          <a:lstStyle/>
          <a:p>
            <a:r>
              <a:rPr lang="en-GB" dirty="0" smtClean="0"/>
              <a:t>Assessment Criteria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014930"/>
              </p:ext>
            </p:extLst>
          </p:nvPr>
        </p:nvGraphicFramePr>
        <p:xfrm>
          <a:off x="395536" y="1556793"/>
          <a:ext cx="8280920" cy="4680519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2736304"/>
                <a:gridCol w="5544616"/>
              </a:tblGrid>
              <a:tr h="375864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/>
                        <a:t>Criteria</a:t>
                      </a:r>
                      <a:endParaRPr lang="en-GB" sz="1300" dirty="0"/>
                    </a:p>
                  </a:txBody>
                  <a:tcPr marL="0" marR="13785" marT="0" marB="0" anchor="ctr"/>
                </a:tc>
                <a:tc>
                  <a:txBody>
                    <a:bodyPr/>
                    <a:lstStyle/>
                    <a:p>
                      <a:pPr marL="7200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GB" sz="1300" dirty="0" smtClean="0"/>
                        <a:t>Description</a:t>
                      </a:r>
                      <a:endParaRPr lang="en-GB" sz="1300" dirty="0"/>
                    </a:p>
                  </a:txBody>
                  <a:tcPr marL="0" marR="13785" marT="0" marB="0" anchor="ctr"/>
                </a:tc>
              </a:tr>
              <a:tr h="895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Availability of financeable routes to market for independents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scheme should not be removed unless the identified market failure has been addressed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scheme review procedure should provide sufficient certainty to potential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developers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9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Minimise system costs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Review process should allow removal/ change of the scheme when necessary, and with sufficient speed to minimise system risks or costs.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3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Impact on suppliers 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Provides sufficient certainty to suppliers to allow them to appropriately manage any increased cost or risk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7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Potential for market distortions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Need flexibility to change scheme to respond to any adverse impact on the PPA or generation market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Needs to be compatible with the transition to competitive CfD allocation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1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Practicality and cost of implementation and administration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Administrative cost of review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needs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 be proportionate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Necessary data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needs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 be available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Review timetable to be aligned with similar processes where possible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5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Legal risk and potential compliance cost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Review should be transparent and objective, whilst providing sufficient discretion to the Secretary of State to minimise the possibility of Judicial Review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Process needs to incorporate relevant legal requirements (e.g. consultation and State Aid clearance)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61469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5400675" cy="504825"/>
          </a:xfrm>
        </p:spPr>
        <p:txBody>
          <a:bodyPr/>
          <a:lstStyle/>
          <a:p>
            <a:r>
              <a:rPr lang="en-GB" sz="2400" dirty="0" smtClean="0"/>
              <a:t>Trigger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27584" y="1628800"/>
            <a:ext cx="7488237" cy="4752528"/>
          </a:xfrm>
          <a:prstGeom prst="rect">
            <a:avLst/>
          </a:prstGeom>
        </p:spPr>
        <p:txBody>
          <a:bodyPr/>
          <a:lstStyle/>
          <a:p>
            <a:pPr marL="342900" lvl="2" indent="-342900">
              <a:spcAft>
                <a:spcPts val="0"/>
              </a:spcAft>
            </a:pPr>
            <a:r>
              <a:rPr lang="en-GB" sz="1600" b="1" i="1" dirty="0"/>
              <a:t>Time-based removal </a:t>
            </a:r>
            <a:r>
              <a:rPr lang="en-GB" sz="1600" b="1" i="1" dirty="0" smtClean="0"/>
              <a:t>trigger</a:t>
            </a:r>
            <a:r>
              <a:rPr lang="en-GB" sz="1600" dirty="0" smtClean="0"/>
              <a:t> </a:t>
            </a:r>
          </a:p>
          <a:p>
            <a:pPr marL="800100" lvl="3" indent="-342900">
              <a:spcAft>
                <a:spcPts val="0"/>
              </a:spcAft>
            </a:pPr>
            <a:r>
              <a:rPr lang="en-GB" sz="1600" dirty="0" smtClean="0">
                <a:solidFill>
                  <a:schemeClr val="bg2"/>
                </a:solidFill>
              </a:rPr>
              <a:t>Explicit </a:t>
            </a:r>
            <a:r>
              <a:rPr lang="en-GB" sz="1600" dirty="0">
                <a:solidFill>
                  <a:schemeClr val="bg2"/>
                </a:solidFill>
              </a:rPr>
              <a:t>expiry date placed on the </a:t>
            </a:r>
            <a:r>
              <a:rPr lang="en-GB" sz="1600" dirty="0" smtClean="0">
                <a:solidFill>
                  <a:schemeClr val="bg2"/>
                </a:solidFill>
              </a:rPr>
              <a:t>closure of the OLR </a:t>
            </a:r>
            <a:r>
              <a:rPr lang="en-GB" sz="1600" dirty="0">
                <a:solidFill>
                  <a:schemeClr val="bg2"/>
                </a:solidFill>
              </a:rPr>
              <a:t>mechanism, </a:t>
            </a:r>
            <a:endParaRPr lang="en-GB" sz="1600" dirty="0" smtClean="0">
              <a:solidFill>
                <a:schemeClr val="bg2"/>
              </a:solidFill>
            </a:endParaRPr>
          </a:p>
          <a:p>
            <a:pPr marL="800100" lvl="3" indent="-342900">
              <a:spcAft>
                <a:spcPts val="600"/>
              </a:spcAft>
            </a:pPr>
            <a:r>
              <a:rPr lang="en-GB" sz="1600" dirty="0" smtClean="0">
                <a:solidFill>
                  <a:schemeClr val="bg2"/>
                </a:solidFill>
              </a:rPr>
              <a:t>Assurances </a:t>
            </a:r>
            <a:r>
              <a:rPr lang="en-GB" sz="1600" dirty="0">
                <a:solidFill>
                  <a:schemeClr val="bg2"/>
                </a:solidFill>
              </a:rPr>
              <a:t>that the scheme will be closed to new generators on this date but no sooner</a:t>
            </a:r>
            <a:r>
              <a:rPr lang="en-GB" sz="1600" dirty="0" smtClean="0">
                <a:solidFill>
                  <a:schemeClr val="bg2"/>
                </a:solidFill>
              </a:rPr>
              <a:t>.</a:t>
            </a:r>
          </a:p>
          <a:p>
            <a:pPr marL="342900" lvl="2" indent="-342900">
              <a:spcAft>
                <a:spcPts val="0"/>
              </a:spcAft>
            </a:pPr>
            <a:r>
              <a:rPr lang="en-GB" sz="1600" b="1" i="1" dirty="0" smtClean="0"/>
              <a:t>Volume-based </a:t>
            </a:r>
            <a:r>
              <a:rPr lang="en-GB" sz="1600" b="1" i="1" dirty="0"/>
              <a:t>removal trigger</a:t>
            </a:r>
            <a:r>
              <a:rPr lang="en-GB" sz="1600" dirty="0"/>
              <a:t>: </a:t>
            </a:r>
            <a:endParaRPr lang="en-GB" sz="1600" dirty="0" smtClean="0"/>
          </a:p>
          <a:p>
            <a:pPr marL="800100" lvl="3" indent="-342900">
              <a:spcAft>
                <a:spcPts val="0"/>
              </a:spcAft>
            </a:pPr>
            <a:r>
              <a:rPr lang="en-GB" sz="1600" dirty="0" smtClean="0">
                <a:solidFill>
                  <a:schemeClr val="bg2"/>
                </a:solidFill>
              </a:rPr>
              <a:t>Restricting </a:t>
            </a:r>
            <a:r>
              <a:rPr lang="en-GB" sz="1600" dirty="0">
                <a:solidFill>
                  <a:schemeClr val="bg2"/>
                </a:solidFill>
              </a:rPr>
              <a:t>the OLR mechanism to a certain volume of </a:t>
            </a:r>
            <a:r>
              <a:rPr lang="en-GB" sz="1600" dirty="0" err="1">
                <a:solidFill>
                  <a:schemeClr val="bg2"/>
                </a:solidFill>
              </a:rPr>
              <a:t>CfD</a:t>
            </a:r>
            <a:r>
              <a:rPr lang="en-GB" sz="1600" dirty="0">
                <a:solidFill>
                  <a:schemeClr val="bg2"/>
                </a:solidFill>
              </a:rPr>
              <a:t> </a:t>
            </a:r>
            <a:r>
              <a:rPr lang="en-GB" sz="1600" dirty="0" smtClean="0">
                <a:solidFill>
                  <a:schemeClr val="bg2"/>
                </a:solidFill>
              </a:rPr>
              <a:t>generation,</a:t>
            </a:r>
          </a:p>
          <a:p>
            <a:pPr marL="800100" lvl="3" indent="-342900">
              <a:spcAft>
                <a:spcPts val="600"/>
              </a:spcAft>
            </a:pPr>
            <a:r>
              <a:rPr lang="en-GB" sz="1600" dirty="0" smtClean="0">
                <a:solidFill>
                  <a:schemeClr val="bg2"/>
                </a:solidFill>
              </a:rPr>
              <a:t>Closing the scheme to </a:t>
            </a:r>
            <a:r>
              <a:rPr lang="en-GB" sz="1600" dirty="0">
                <a:solidFill>
                  <a:schemeClr val="bg2"/>
                </a:solidFill>
              </a:rPr>
              <a:t>new generators once the total capacity of </a:t>
            </a:r>
            <a:r>
              <a:rPr lang="en-GB" sz="1600" dirty="0" err="1">
                <a:solidFill>
                  <a:schemeClr val="bg2"/>
                </a:solidFill>
              </a:rPr>
              <a:t>CfD</a:t>
            </a:r>
            <a:r>
              <a:rPr lang="en-GB" sz="1600" dirty="0">
                <a:solidFill>
                  <a:schemeClr val="bg2"/>
                </a:solidFill>
              </a:rPr>
              <a:t> generators exceeds the </a:t>
            </a:r>
            <a:r>
              <a:rPr lang="en-GB" sz="1600" dirty="0" smtClean="0">
                <a:solidFill>
                  <a:schemeClr val="bg2"/>
                </a:solidFill>
              </a:rPr>
              <a:t>threshold.</a:t>
            </a:r>
          </a:p>
          <a:p>
            <a:pPr marL="342900" lvl="2" indent="-342900">
              <a:spcAft>
                <a:spcPts val="0"/>
              </a:spcAft>
            </a:pPr>
            <a:r>
              <a:rPr lang="en-GB" sz="1600" dirty="0" smtClean="0"/>
              <a:t>Both present the risk </a:t>
            </a:r>
            <a:r>
              <a:rPr lang="en-GB" sz="1600" dirty="0"/>
              <a:t>that the removal of the scheme </a:t>
            </a:r>
            <a:r>
              <a:rPr lang="en-GB" sz="1600" dirty="0" smtClean="0"/>
              <a:t>could </a:t>
            </a:r>
            <a:r>
              <a:rPr lang="en-GB" sz="1600" dirty="0"/>
              <a:t>be poorly aligned with the market need:</a:t>
            </a:r>
          </a:p>
          <a:p>
            <a:pPr lvl="1">
              <a:spcAft>
                <a:spcPts val="0"/>
              </a:spcAft>
            </a:pPr>
            <a:r>
              <a:rPr lang="en-GB" sz="1600" dirty="0"/>
              <a:t>The OLR mechanism could be closed too early, putting future developments at </a:t>
            </a:r>
            <a:r>
              <a:rPr lang="en-GB" sz="1600" dirty="0" smtClean="0"/>
              <a:t>risk</a:t>
            </a:r>
            <a:endParaRPr lang="en-GB" sz="1600" dirty="0"/>
          </a:p>
          <a:p>
            <a:pPr lvl="1">
              <a:spcAft>
                <a:spcPts val="0"/>
              </a:spcAft>
            </a:pPr>
            <a:r>
              <a:rPr lang="en-GB" sz="1600" dirty="0"/>
              <a:t>The mechanism could be ineffective, with no </a:t>
            </a:r>
            <a:r>
              <a:rPr lang="en-GB" sz="1600" dirty="0" smtClean="0">
                <a:solidFill>
                  <a:schemeClr val="bg2"/>
                </a:solidFill>
              </a:rPr>
              <a:t>options </a:t>
            </a:r>
            <a:r>
              <a:rPr lang="en-GB" sz="1600" dirty="0">
                <a:solidFill>
                  <a:schemeClr val="bg2"/>
                </a:solidFill>
              </a:rPr>
              <a:t>for </a:t>
            </a:r>
            <a:r>
              <a:rPr lang="en-GB" sz="1600" dirty="0" smtClean="0">
                <a:solidFill>
                  <a:schemeClr val="bg2"/>
                </a:solidFill>
              </a:rPr>
              <a:t>change until the trigger is met</a:t>
            </a:r>
            <a:endParaRPr lang="en-GB" sz="1600" dirty="0">
              <a:solidFill>
                <a:schemeClr val="bg2"/>
              </a:solidFill>
            </a:endParaRPr>
          </a:p>
          <a:p>
            <a:pPr lvl="1">
              <a:spcAft>
                <a:spcPts val="0"/>
              </a:spcAft>
            </a:pPr>
            <a:r>
              <a:rPr lang="en-GB" sz="1600" dirty="0"/>
              <a:t>The terms of backstop PPAs might be overly generous and poorly aligned with market offerings.</a:t>
            </a:r>
          </a:p>
          <a:p>
            <a:endParaRPr lang="en-GB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36529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5400675" cy="864865"/>
          </a:xfrm>
        </p:spPr>
        <p:txBody>
          <a:bodyPr/>
          <a:lstStyle/>
          <a:p>
            <a:r>
              <a:rPr lang="en-GB" sz="2400" dirty="0" smtClean="0"/>
              <a:t>Annual Update &amp; Comprehensive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27584" y="1700808"/>
            <a:ext cx="7488237" cy="4464496"/>
          </a:xfrm>
          <a:prstGeom prst="rect">
            <a:avLst/>
          </a:prstGeom>
        </p:spPr>
        <p:txBody>
          <a:bodyPr/>
          <a:lstStyle/>
          <a:p>
            <a:pPr marL="342900" lvl="2" indent="-342900"/>
            <a:r>
              <a:rPr lang="en-GB" sz="1800" b="1" i="1" dirty="0"/>
              <a:t>Annual update plus comprehensive review</a:t>
            </a:r>
            <a:r>
              <a:rPr lang="en-GB" sz="1800" dirty="0"/>
              <a:t>: </a:t>
            </a:r>
            <a:endParaRPr lang="en-GB" sz="1800" dirty="0" smtClean="0"/>
          </a:p>
          <a:p>
            <a:pPr marL="800100" lvl="3" indent="-342900"/>
            <a:r>
              <a:rPr lang="en-GB" sz="1800" dirty="0"/>
              <a:t>DECC would report on the performance of the scheme itself and the wider PPA market as part of the </a:t>
            </a:r>
            <a:r>
              <a:rPr lang="en-GB" sz="1800" b="1" dirty="0"/>
              <a:t>annual updates </a:t>
            </a:r>
            <a:r>
              <a:rPr lang="en-GB" sz="1800" dirty="0"/>
              <a:t>to the EMR delivery plan</a:t>
            </a:r>
            <a:r>
              <a:rPr lang="en-GB" sz="1800" dirty="0" smtClean="0"/>
              <a:t>. </a:t>
            </a:r>
            <a:r>
              <a:rPr lang="en-GB" sz="1800" dirty="0"/>
              <a:t>Under normal circumstances the scheme would not be changed at this point</a:t>
            </a:r>
            <a:r>
              <a:rPr lang="en-GB" sz="1800" dirty="0" smtClean="0"/>
              <a:t>.</a:t>
            </a:r>
          </a:p>
          <a:p>
            <a:pPr marL="457200" lvl="3" indent="0">
              <a:buNone/>
            </a:pPr>
            <a:endParaRPr lang="en-GB" sz="1800" dirty="0" smtClean="0"/>
          </a:p>
          <a:p>
            <a:pPr marL="800100" lvl="3" indent="-342900"/>
            <a:r>
              <a:rPr lang="en-GB" sz="1800" dirty="0" smtClean="0"/>
              <a:t>A </a:t>
            </a:r>
            <a:r>
              <a:rPr lang="en-GB" sz="1800" b="1" dirty="0"/>
              <a:t>comprehensive review </a:t>
            </a:r>
            <a:r>
              <a:rPr lang="en-GB" sz="1800" dirty="0"/>
              <a:t>including consideration of whether the scheme should remain open to new generators would take place in 2018/19 to align with the end of the first EMR delivery plan</a:t>
            </a:r>
            <a:r>
              <a:rPr lang="en-GB" sz="1800" dirty="0" smtClean="0"/>
              <a:t>.</a:t>
            </a:r>
          </a:p>
          <a:p>
            <a:pPr marL="800100" lvl="3" indent="-342900"/>
            <a:endParaRPr lang="en-GB" sz="1800" dirty="0"/>
          </a:p>
          <a:p>
            <a:pPr marL="342900" lvl="2" indent="-342900"/>
            <a:r>
              <a:rPr lang="en-GB" sz="1800" dirty="0" smtClean="0"/>
              <a:t>The next slide sets </a:t>
            </a:r>
            <a:r>
              <a:rPr lang="en-GB" sz="1800" dirty="0"/>
              <a:t>out parameters that may and may not be open to change as part of the annual update process</a:t>
            </a:r>
            <a:r>
              <a:rPr lang="en-GB" sz="1800" dirty="0" smtClean="0"/>
              <a:t>. </a:t>
            </a:r>
            <a:endParaRPr lang="en-GB" sz="1800" dirty="0"/>
          </a:p>
          <a:p>
            <a:pPr marL="342900" lvl="2" indent="-342900"/>
            <a:r>
              <a:rPr lang="en-GB" sz="1800" dirty="0" smtClean="0"/>
              <a:t>All parameters would be in scope for the comprehensive review.</a:t>
            </a:r>
            <a:endParaRPr lang="en-GB" sz="1800" dirty="0"/>
          </a:p>
          <a:p>
            <a:pPr marL="342900" lvl="2" indent="-342900"/>
            <a:endParaRPr lang="en-GB" sz="18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7865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5400675" cy="504825"/>
          </a:xfrm>
        </p:spPr>
        <p:txBody>
          <a:bodyPr/>
          <a:lstStyle/>
          <a:p>
            <a:r>
              <a:rPr lang="en-GB" sz="2400" dirty="0" smtClean="0"/>
              <a:t>Scope of annual updates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123991"/>
              </p:ext>
            </p:extLst>
          </p:nvPr>
        </p:nvGraphicFramePr>
        <p:xfrm>
          <a:off x="251520" y="1556792"/>
          <a:ext cx="8784976" cy="4968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8312"/>
                <a:gridCol w="5976664"/>
              </a:tblGrid>
              <a:tr h="4000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What might change?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Why?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265113" lvl="1" indent="-190500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050" b="0" dirty="0">
                          <a:solidFill>
                            <a:schemeClr val="tx1"/>
                          </a:solidFill>
                          <a:effectLst/>
                        </a:rPr>
                        <a:t>Increase the </a:t>
                      </a:r>
                      <a:r>
                        <a:rPr lang="en-GB" sz="1050" b="0" dirty="0" err="1">
                          <a:solidFill>
                            <a:schemeClr val="tx1"/>
                          </a:solidFill>
                          <a:effectLst/>
                        </a:rPr>
                        <a:t>bPPA</a:t>
                      </a:r>
                      <a:r>
                        <a:rPr lang="en-GB" sz="1050" b="0" dirty="0">
                          <a:solidFill>
                            <a:schemeClr val="tx1"/>
                          </a:solidFill>
                          <a:effectLst/>
                        </a:rPr>
                        <a:t> discount</a:t>
                      </a:r>
                      <a:endParaRPr lang="en-GB" sz="105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Discounts in the open PPA market have increased considerably making 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bPPA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discount too </a:t>
                      </a:r>
                      <a:r>
                        <a:rPr lang="en-GB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favourable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a true “last resort” 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for new generators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7715"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the </a:t>
                      </a:r>
                      <a:r>
                        <a:rPr lang="en-US" sz="105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bPPA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discount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Developers are failing to finance projects based on the combination of market PPAs and revenues under the </a:t>
                      </a:r>
                      <a:r>
                        <a:rPr lang="en-US" sz="105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bPPA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The </a:t>
                      </a:r>
                      <a:r>
                        <a:rPr 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bPPA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</a:t>
                      </a:r>
                      <a:r>
                        <a:rPr lang="en-US" sz="105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set 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too 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 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provide any comfort for 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finance 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providers over shorter contracting strategies with a wider</a:t>
                      </a:r>
                      <a:r>
                        <a:rPr lang="en-US" sz="105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range of counterparties.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the </a:t>
                      </a:r>
                      <a:r>
                        <a:rPr lang="en-US" sz="105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bPPA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terms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Terms and Conditions offered in the PPA market have changed substantially, so the </a:t>
                      </a:r>
                      <a:r>
                        <a:rPr lang="en-US" sz="105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bPPA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needs to be adapted to remain comparable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Make additional technologies eligible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Excluded technologies become commercially viable and can provide robust imbalance data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Relax capacity-based eligibility constraint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Assuming a MW cap is placed on projects, this may be relaxed if this is distorting the market. Alternatively, it may be possible to overcome the 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 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having a cap.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</a:rPr>
                        <a:t>What should not change?</a:t>
                      </a:r>
                      <a:endParaRPr lang="en-GB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</a:rPr>
                        <a:t>Why?</a:t>
                      </a:r>
                      <a:endParaRPr lang="en-GB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Allocation mechanism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Unless a backstop PPA is triggered it is unlikely to be necessary to review this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Levelisation formula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not intended to change the process for assessing or </a:t>
                      </a:r>
                      <a:r>
                        <a:rPr lang="en-GB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socialising</a:t>
                      </a: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costs unless there is a strong case to be 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made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Removing generators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order to provide foresight for market participants, it is not intended to exclude technologies that had previously been eligible in the annual update process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Reducing MW cap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Again, to provide certainty this cap should not be reduced unless there is a clear need to do so (e.g. severe supplier impact)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Scheme removal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lvl="1" indent="-1905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assumed that the scheme will continue to remain open to new generators until the end of the first EMR delivery plan period</a:t>
                      </a:r>
                      <a:endParaRPr lang="en-GB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41395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5400675" cy="504825"/>
          </a:xfrm>
        </p:spPr>
        <p:txBody>
          <a:bodyPr/>
          <a:lstStyle/>
          <a:p>
            <a:r>
              <a:rPr lang="en-GB" dirty="0" smtClean="0"/>
              <a:t>Coverage of Annual </a:t>
            </a:r>
            <a:r>
              <a:rPr lang="en-GB" dirty="0"/>
              <a:t>U</a:t>
            </a:r>
            <a:r>
              <a:rPr lang="en-GB" dirty="0" smtClean="0"/>
              <a:t>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6539"/>
            <a:ext cx="4176464" cy="451600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400" dirty="0"/>
              <a:t>Volume of </a:t>
            </a:r>
            <a:r>
              <a:rPr lang="en-GB" sz="1400" dirty="0" err="1"/>
              <a:t>CfD</a:t>
            </a:r>
            <a:r>
              <a:rPr lang="en-GB" sz="1400" dirty="0"/>
              <a:t> generation brought forward by independent developers (i.e. developers without a significant supply base in the UK)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Volumes of </a:t>
            </a:r>
            <a:r>
              <a:rPr lang="en-GB" sz="1400" dirty="0" err="1"/>
              <a:t>CfD</a:t>
            </a:r>
            <a:r>
              <a:rPr lang="en-GB" sz="1400" dirty="0"/>
              <a:t> generation under PPAs at different tenors for both OLR-eligible and non-eligible plant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Average discounts seen in the market for PPAs of different tenors, and key Terms &amp; Conditions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Level of competition in the PPA market (for all tenors) as measured by the diversity of offtakers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Financing strategy of </a:t>
            </a:r>
            <a:r>
              <a:rPr lang="en-GB" sz="1400" dirty="0" err="1"/>
              <a:t>CfD</a:t>
            </a:r>
            <a:r>
              <a:rPr lang="en-GB" sz="1400" dirty="0"/>
              <a:t> plant by PPA tenor and OLR eligibility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Size distribution of </a:t>
            </a:r>
            <a:r>
              <a:rPr lang="en-GB" sz="1400" dirty="0" err="1"/>
              <a:t>CfD</a:t>
            </a:r>
            <a:r>
              <a:rPr lang="en-GB" sz="1400" dirty="0"/>
              <a:t> projects with different PPA tenors and OLR eligibility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Number of generators that have accessed backstop PPAs in the past year, and their installed </a:t>
            </a:r>
            <a:r>
              <a:rPr lang="en-GB" sz="1400" dirty="0" smtClean="0"/>
              <a:t>capacity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2060848"/>
            <a:ext cx="396044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>
                <a:solidFill>
                  <a:srgbClr val="7B7979"/>
                </a:solidFill>
                <a:latin typeface="+mn-lt"/>
              </a:rPr>
              <a:t>The </a:t>
            </a:r>
            <a:r>
              <a:rPr lang="en-GB" sz="1400" dirty="0" err="1">
                <a:solidFill>
                  <a:srgbClr val="7B7979"/>
                </a:solidFill>
                <a:latin typeface="+mn-lt"/>
              </a:rPr>
              <a:t>CfD</a:t>
            </a:r>
            <a:r>
              <a:rPr lang="en-GB" sz="1400" dirty="0">
                <a:solidFill>
                  <a:srgbClr val="7B7979"/>
                </a:solidFill>
                <a:latin typeface="+mn-lt"/>
              </a:rPr>
              <a:t> counterparty body may be able to provide information on the identity of </a:t>
            </a:r>
            <a:r>
              <a:rPr lang="en-GB" sz="1400" dirty="0" err="1">
                <a:solidFill>
                  <a:srgbClr val="7B7979"/>
                </a:solidFill>
                <a:latin typeface="+mn-lt"/>
              </a:rPr>
              <a:t>CfD</a:t>
            </a:r>
            <a:r>
              <a:rPr lang="en-GB" sz="1400" dirty="0">
                <a:solidFill>
                  <a:srgbClr val="7B7979"/>
                </a:solidFill>
                <a:latin typeface="+mn-lt"/>
              </a:rPr>
              <a:t>-holding generators. </a:t>
            </a:r>
            <a:endParaRPr lang="en-GB" sz="1400" dirty="0" smtClean="0">
              <a:solidFill>
                <a:srgbClr val="7B7979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GB" sz="1400" dirty="0" smtClean="0">
              <a:solidFill>
                <a:srgbClr val="7B7979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7B7979"/>
                </a:solidFill>
                <a:latin typeface="+mn-lt"/>
              </a:rPr>
              <a:t>PPAs </a:t>
            </a:r>
            <a:r>
              <a:rPr lang="en-GB" sz="1400" dirty="0">
                <a:solidFill>
                  <a:srgbClr val="7B7979"/>
                </a:solidFill>
                <a:latin typeface="+mn-lt"/>
              </a:rPr>
              <a:t>may fall within the terms of the EU REMIT regulations, in which case the discount and terms of these agreements would be available to Ofgem. </a:t>
            </a:r>
            <a:endParaRPr lang="en-GB" sz="1400" dirty="0" smtClean="0">
              <a:solidFill>
                <a:srgbClr val="7B7979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GB" sz="1400" dirty="0" smtClean="0">
              <a:solidFill>
                <a:srgbClr val="7B7979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7B7979"/>
                </a:solidFill>
                <a:latin typeface="+mn-lt"/>
              </a:rPr>
              <a:t>If </a:t>
            </a:r>
            <a:r>
              <a:rPr lang="en-GB" sz="1400" dirty="0">
                <a:solidFill>
                  <a:srgbClr val="7B7979"/>
                </a:solidFill>
                <a:latin typeface="+mn-lt"/>
              </a:rPr>
              <a:t>PPAs are excluded from REMIT, Ofgem may be able to request this information using its general monitoring powers under Part 1 of the Electricity Act 1989</a:t>
            </a:r>
            <a:r>
              <a:rPr lang="en-GB" sz="1400" dirty="0" smtClean="0">
                <a:solidFill>
                  <a:srgbClr val="7B7979"/>
                </a:solidFill>
                <a:latin typeface="+mn-lt"/>
              </a:rPr>
              <a:t>.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GB" sz="1400" dirty="0">
              <a:solidFill>
                <a:srgbClr val="7B7979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>
                <a:solidFill>
                  <a:srgbClr val="7B7979"/>
                </a:solidFill>
                <a:latin typeface="+mn-lt"/>
              </a:rPr>
              <a:t>It could be possible to require generators to lodge details of their project financing structure and PPAs with Ofgem in order to be eligible for the OLR.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161930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Market Information Reporting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16288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Possible Data Sources</a:t>
            </a:r>
            <a:endParaRPr lang="en-GB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9037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5400675" cy="504825"/>
          </a:xfrm>
        </p:spPr>
        <p:txBody>
          <a:bodyPr/>
          <a:lstStyle/>
          <a:p>
            <a:r>
              <a:rPr lang="en-GB" sz="2400" dirty="0" smtClean="0"/>
              <a:t>Options Comparison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673962"/>
              </p:ext>
            </p:extLst>
          </p:nvPr>
        </p:nvGraphicFramePr>
        <p:xfrm>
          <a:off x="539551" y="1598921"/>
          <a:ext cx="8280921" cy="4738779"/>
        </p:xfrm>
        <a:graphic>
          <a:graphicData uri="http://schemas.openxmlformats.org/drawingml/2006/table">
            <a:tbl>
              <a:tblPr firstRow="1" firstCol="1" bandRow="1"/>
              <a:tblGrid>
                <a:gridCol w="1708849"/>
                <a:gridCol w="2251592"/>
                <a:gridCol w="2129480"/>
                <a:gridCol w="2191000"/>
              </a:tblGrid>
              <a:tr h="1440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8" marR="51228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Time-based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Volume-based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Update+Review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864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Availability of financeable routes to market for independents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8" marR="51228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 guarantee failure will have been addressed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Only closed if renewables being built, but no assessment of whether market failure remains.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Will not be closed before 2018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Scheme only closed if no longer required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576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Minimise system costs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8" marR="51228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 flexibility to respond to excessive costs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Cannot respond if overly- generous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Caps total exposure to customers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Flexibility to change on annual basis if required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576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Impact on suppliers 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8" marR="51228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Highly predictable mechanism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Highly predictable mechanism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Largely predictable, but potential for changes that could impact suppliers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6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Potential for market distortions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8" marR="51228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 flexibility to change scheme to respond to market distortions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 flexibility to change scheme to respond to market distortions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Can adjust to realign with market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Review aligned with CfD Delivery Plan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7200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Practicality and cost of implementation and administration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8" marR="51228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Simple and certain process, minimal administrative complexity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Simple and certain process, minimal administrative complexity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Some burden on participants, mitigated by aligning with existing reporting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6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Legal risk and potential compliance cost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8" marR="51228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Low risk if not changed but JR possible if change required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Low risk if not changed but JR possible if change required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Blip>
                          <a:blip r:embed="rId2"/>
                        </a:buBlip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Gives SoS discretion but lays out scope to provide transparency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59639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100" dirty="0" smtClean="0"/>
              <a:t>These slides are intended for discussion purposes only and are not a statement of Government intent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70366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2973</TotalTime>
  <Words>1551</Words>
  <Application>Microsoft Office PowerPoint</Application>
  <PresentationFormat>On-screen Show (4:3)</PresentationFormat>
  <Paragraphs>147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Offtaker of Last Resort Advisory Group  Paper 2.01: Scheme Review</vt:lpstr>
      <vt:lpstr>Introduction</vt:lpstr>
      <vt:lpstr>Overview</vt:lpstr>
      <vt:lpstr>Assessment Criteria </vt:lpstr>
      <vt:lpstr>Trigger Options</vt:lpstr>
      <vt:lpstr>Annual Update &amp; Comprehensive Review</vt:lpstr>
      <vt:lpstr>Scope of annual updates</vt:lpstr>
      <vt:lpstr>Coverage of Annual Updates</vt:lpstr>
      <vt:lpstr>Options Comparison</vt:lpstr>
      <vt:lpstr>Key Questions</vt:lpstr>
    </vt:vector>
  </TitlesOfParts>
  <Company>Central Office of Information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 Davey</dc:creator>
  <cp:lastModifiedBy>Crow Helena (Fuel Poverty &amp; Smart Meters)</cp:lastModifiedBy>
  <cp:revision>254</cp:revision>
  <cp:lastPrinted>2013-10-15T14:30:38Z</cp:lastPrinted>
  <dcterms:created xsi:type="dcterms:W3CDTF">2009-02-10T16:47:53Z</dcterms:created>
  <dcterms:modified xsi:type="dcterms:W3CDTF">2013-11-11T17:25:37Z</dcterms:modified>
</cp:coreProperties>
</file>